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0099FF"/>
    <a:srgbClr val="003300"/>
    <a:srgbClr val="FF00FF"/>
    <a:srgbClr val="1703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contrast="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6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276872"/>
            <a:ext cx="81580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КЗО </a:t>
            </a:r>
            <a:r>
              <a:rPr lang="uk-UA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“Навчально-реабілітаційний</a:t>
            </a:r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Центр </a:t>
            </a:r>
            <a:r>
              <a:rPr lang="uk-UA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“Веселка”</a:t>
            </a:r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uk-UA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ДОР”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303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Етапи проведення ПМПК:</a:t>
            </a:r>
            <a:endParaRPr lang="ru-RU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63610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Організаційний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Діагностичний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Прогностичний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Рефлексивний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Ресурсний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Оцінка ефективності</a:t>
            </a:r>
          </a:p>
          <a:p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корекційно-розвиткової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роботи</a:t>
            </a:r>
            <a:r>
              <a:rPr lang="uk-UA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95736" y="260648"/>
            <a:ext cx="4536504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7824" y="548680"/>
            <a:ext cx="318067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І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Організаційний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3691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Наказ про створення ПМПК, Положення ПМПК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Графік  планових засідань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dirty="0" smtClean="0"/>
              <a:t>Журнал запису дітей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67544" y="4725144"/>
            <a:ext cx="4680520" cy="18722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uk-UA" sz="2000" b="1" dirty="0" smtClean="0">
                <a:solidFill>
                  <a:schemeClr val="tx1"/>
                </a:solidFill>
              </a:rPr>
              <a:t>Відповідальні:</a:t>
            </a:r>
          </a:p>
          <a:p>
            <a:pPr marL="457200" indent="-457200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директор Центру,</a:t>
            </a:r>
          </a:p>
          <a:p>
            <a:pPr marL="457200" indent="-457200" algn="just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голова ПМПК – заступник директора </a:t>
            </a:r>
          </a:p>
          <a:p>
            <a:pPr marL="457200" indent="-457200" algn="just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з навчально-виховної роботи.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91680" y="188640"/>
            <a:ext cx="5328592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720" y="476672"/>
            <a:ext cx="495520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ІІ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Діагностичний</a:t>
            </a:r>
          </a:p>
          <a:p>
            <a:pPr algn="ctr"/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(індивідуальне обстеження дитини)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67544" y="5661248"/>
            <a:ext cx="2520280" cy="9361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uk-UA" sz="2000" b="1" dirty="0" smtClean="0">
                <a:solidFill>
                  <a:schemeClr val="tx1"/>
                </a:solidFill>
              </a:rPr>
              <a:t>Відповідальні:</a:t>
            </a:r>
          </a:p>
          <a:p>
            <a:pPr marL="457200" indent="-457200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спеціалісти ПМПК.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96952"/>
            <a:ext cx="2592288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dirty="0" smtClean="0"/>
              <a:t>Педагогічне спостереження (характеристика), в якому відображені труднощі при взаємодії з дитиною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2996952"/>
            <a:ext cx="2592288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75856" y="350100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Витяг з історії розвитку (анамнез)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2996952"/>
            <a:ext cx="2592288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12160" y="328498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Обстеження: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психологічне,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логопедичне,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медичне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744416" cy="364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7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535449" cy="3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7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284984"/>
            <a:ext cx="3730472" cy="336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5136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Психологічне обстеження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5246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Індивідуальне обстеження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вчителем-дефектологом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7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101333" cy="349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8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48680"/>
            <a:ext cx="4278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Медичне обстеження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7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744416" cy="322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8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914676" cy="312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8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645024"/>
            <a:ext cx="3504759" cy="284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20688"/>
            <a:ext cx="5461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Педагогічне спостереження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8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211960" cy="3158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8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283968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2859460" cy="224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4859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Педагогічне обстеження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  <a:latin typeface="Monotype Corsiva" pitchFamily="66" charset="0"/>
              </a:rPr>
              <a:t>іншими фахівцями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1628800"/>
            <a:ext cx="37444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</a:rPr>
              <a:t>Логоритміка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60032" y="1628800"/>
            <a:ext cx="37444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ЛФК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8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077072"/>
            <a:ext cx="2792477" cy="240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8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365104"/>
            <a:ext cx="2896907" cy="213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8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348880"/>
            <a:ext cx="2255757" cy="249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3808" y="4149081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Протоколи </a:t>
            </a:r>
            <a:r>
              <a:rPr lang="uk-UA" sz="2000" dirty="0" err="1" smtClean="0"/>
              <a:t>індиві-дуального</a:t>
            </a:r>
            <a:r>
              <a:rPr lang="uk-UA" sz="2000" dirty="0" smtClean="0"/>
              <a:t> обстеження та зведені аналітичні довідки щодо результатів діагностування з рекомендаціями  спеціалістів ПМПК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91680" y="0"/>
            <a:ext cx="5328592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71800" y="332656"/>
            <a:ext cx="357020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ІІІ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Прогностичний</a:t>
            </a:r>
          </a:p>
          <a:p>
            <a:pPr algn="ctr"/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(колегіальне обговорення)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293096"/>
            <a:ext cx="2376264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486916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Протокол ПМПК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4221088"/>
            <a:ext cx="2952328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4221088"/>
            <a:ext cx="2448272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12160" y="436510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Колегіальний висновок з рекомендаціями  спеціалістів ПМПК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263691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Розробка рекомендацій з освітнього, </a:t>
            </a:r>
            <a:r>
              <a:rPr lang="uk-UA" sz="2400" dirty="0" err="1" smtClean="0"/>
              <a:t>корекційно-реабілітаційного</a:t>
            </a:r>
            <a:r>
              <a:rPr lang="uk-UA" sz="2400" dirty="0" smtClean="0"/>
              <a:t> маршрутів  та зовнішньої </a:t>
            </a:r>
            <a:r>
              <a:rPr lang="uk-UA" sz="2400" dirty="0" err="1" smtClean="0"/>
              <a:t>абілітації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7744" y="3573016"/>
            <a:ext cx="446449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75856" y="3573016"/>
            <a:ext cx="2309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Документація</a:t>
            </a:r>
            <a:endParaRPr lang="ru-RU" sz="28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11560" y="0"/>
            <a:ext cx="7848872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4495" y="332656"/>
            <a:ext cx="710483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І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V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Рефлексивний</a:t>
            </a:r>
          </a:p>
          <a:p>
            <a:pPr algn="ctr"/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(узгодженість діяльності всіх спеціалістів ПМПК) 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63691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/>
              <a:t>Документація: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 Колегіальний висновок;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 План індивідуальної </a:t>
            </a:r>
            <a:r>
              <a:rPr lang="uk-UA" sz="2400" dirty="0" err="1" smtClean="0"/>
              <a:t>корекційно-розвиткової</a:t>
            </a:r>
            <a:r>
              <a:rPr lang="uk-UA" sz="2400" dirty="0" smtClean="0"/>
              <a:t> роботи на кожного вихованця всіма спеціалістами консиліуму.</a:t>
            </a:r>
            <a:endParaRPr lang="ru-RU" sz="2400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467544" y="5085184"/>
            <a:ext cx="3096344" cy="15121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uk-UA" sz="2000" b="1" dirty="0" smtClean="0">
                <a:solidFill>
                  <a:schemeClr val="tx1"/>
                </a:solidFill>
              </a:rPr>
              <a:t>Відповідальні:</a:t>
            </a:r>
          </a:p>
          <a:p>
            <a:pPr marL="457200" indent="-457200"/>
            <a:r>
              <a:rPr lang="uk-UA" sz="2000" dirty="0" smtClean="0">
                <a:solidFill>
                  <a:schemeClr val="tx1"/>
                </a:solidFill>
              </a:rPr>
              <a:t>педагог,  вихователі, </a:t>
            </a:r>
          </a:p>
          <a:p>
            <a:pPr marL="457200" indent="-457200"/>
            <a:r>
              <a:rPr lang="uk-UA" sz="2000" dirty="0" smtClean="0">
                <a:solidFill>
                  <a:schemeClr val="tx1"/>
                </a:solidFill>
              </a:rPr>
              <a:t>батьки,</a:t>
            </a:r>
          </a:p>
          <a:p>
            <a:pPr marL="457200" indent="-457200"/>
            <a:r>
              <a:rPr lang="uk-UA" sz="2000" dirty="0" smtClean="0">
                <a:solidFill>
                  <a:schemeClr val="tx1"/>
                </a:solidFill>
              </a:rPr>
              <a:t>всі спеціалісти ПМПК.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356992"/>
            <a:ext cx="7624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Організація роботи </a:t>
            </a:r>
          </a:p>
          <a:p>
            <a:pPr algn="ctr"/>
            <a:r>
              <a:rPr lang="uk-UA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психолого-медико-педагогічного</a:t>
            </a:r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консиліуму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Копия IMG_20131203_1747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4664"/>
            <a:ext cx="2503262" cy="24957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907704" y="0"/>
            <a:ext cx="5040560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60534" y="332656"/>
            <a:ext cx="279275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V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Ресурсний</a:t>
            </a:r>
          </a:p>
          <a:p>
            <a:pPr algn="ctr"/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(реалізація рішень) 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284984"/>
            <a:ext cx="266429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 smtClean="0"/>
              <a:t> Підсумок консиліуму по окремій дитині</a:t>
            </a:r>
          </a:p>
        </p:txBody>
      </p:sp>
      <p:pic>
        <p:nvPicPr>
          <p:cNvPr id="7" name="Рисунок 6" descr="IMG_8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08920"/>
            <a:ext cx="5220072" cy="391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“Година</a:t>
            </a:r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психолога”</a:t>
            </a:r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 для педагогів, батьківські збори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4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599482" cy="4218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11560" y="0"/>
            <a:ext cx="7920880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82380" y="332656"/>
            <a:ext cx="594906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V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І</a:t>
            </a:r>
            <a:r>
              <a:rPr lang="uk-UA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  <a:p>
            <a:pPr algn="ctr"/>
            <a:r>
              <a:rPr lang="uk-UA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Оцінка ефективності</a:t>
            </a:r>
          </a:p>
          <a:p>
            <a:pPr algn="ctr"/>
            <a:r>
              <a:rPr lang="uk-UA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корекційно-розвиткової</a:t>
            </a:r>
            <a:r>
              <a:rPr lang="uk-UA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роботи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2924944"/>
            <a:ext cx="7992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 Підсумкове обстеження дитини</a:t>
            </a:r>
          </a:p>
          <a:p>
            <a:endParaRPr lang="uk-UA" sz="14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В кінці року проводиться завершальний консиліум, на якому обговорюються виконання завдань навчального року та оцінюються зміни в стані дитини і необхідність подальшої роботи з нею.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Взаємозв</a:t>
            </a:r>
            <a:r>
              <a:rPr lang="en-US" sz="4000" b="1" dirty="0" smtClean="0">
                <a:solidFill>
                  <a:srgbClr val="0000FF"/>
                </a:solidFill>
                <a:latin typeface="Monotype Corsiva" pitchFamily="66" charset="0"/>
              </a:rPr>
              <a:t>’</a:t>
            </a:r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язок</a:t>
            </a:r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 ПМПК  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з </a:t>
            </a:r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психолого-медико-педагогічною</a:t>
            </a:r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комісією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0892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У разі виникнення труднощів діагностики;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У конфліктних випадках (коли фахівці консиліуму не можуть дійти єдиної думки з приводу необхідної розвиваючої і </a:t>
            </a:r>
            <a:r>
              <a:rPr lang="uk-UA" sz="2400" dirty="0" err="1" smtClean="0"/>
              <a:t>корекційної</a:t>
            </a:r>
            <a:r>
              <a:rPr lang="uk-UA" sz="2400" dirty="0" smtClean="0"/>
              <a:t> роботи з дитиною;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У разі конфліктних відносин з батьками дитини, прийняттям батьками рекомендацій консиліуму;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За відсутності умов у навчально-реабілітаційному Центрі для надання необхідної спеціальної </a:t>
            </a:r>
            <a:r>
              <a:rPr lang="uk-UA" sz="2400" dirty="0" err="1" smtClean="0"/>
              <a:t>психолого-медико-педагогічної</a:t>
            </a:r>
            <a:r>
              <a:rPr lang="uk-UA" sz="2400" dirty="0" smtClean="0"/>
              <a:t> допомоги.</a:t>
            </a:r>
            <a:endParaRPr lang="ru-RU" sz="24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836712"/>
            <a:ext cx="3081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Засади ПМПК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7017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 Конституція України,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Закон України </a:t>
            </a:r>
            <a:r>
              <a:rPr lang="uk-UA" sz="2400" dirty="0" err="1" smtClean="0"/>
              <a:t>“Про</a:t>
            </a:r>
            <a:r>
              <a:rPr lang="uk-UA" sz="2400" dirty="0" smtClean="0"/>
              <a:t> </a:t>
            </a:r>
            <a:r>
              <a:rPr lang="uk-UA" sz="2400" dirty="0" err="1" smtClean="0"/>
              <a:t>освіту”</a:t>
            </a:r>
            <a:r>
              <a:rPr lang="uk-UA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Закон України </a:t>
            </a:r>
            <a:r>
              <a:rPr lang="uk-UA" sz="2400" dirty="0" err="1" smtClean="0"/>
              <a:t>“Про</a:t>
            </a:r>
            <a:r>
              <a:rPr lang="uk-UA" sz="2400" dirty="0" smtClean="0"/>
              <a:t> загальну середню </a:t>
            </a:r>
            <a:r>
              <a:rPr lang="uk-UA" sz="2400" dirty="0" err="1" smtClean="0"/>
              <a:t>освіту”</a:t>
            </a:r>
            <a:r>
              <a:rPr lang="uk-UA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Закон України </a:t>
            </a:r>
            <a:r>
              <a:rPr lang="uk-UA" sz="2400" dirty="0" err="1" smtClean="0"/>
              <a:t>“Про</a:t>
            </a:r>
            <a:r>
              <a:rPr lang="uk-UA" sz="2400" dirty="0" smtClean="0"/>
              <a:t> дошкільну </a:t>
            </a:r>
            <a:r>
              <a:rPr lang="uk-UA" sz="2400" dirty="0" err="1" smtClean="0"/>
              <a:t>освіту”</a:t>
            </a:r>
            <a:r>
              <a:rPr lang="uk-UA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Положення про навчально-реабілітаційний центр,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Статут КЗО “ДНРЦ </a:t>
            </a:r>
            <a:r>
              <a:rPr lang="uk-UA" sz="2400" dirty="0" err="1" smtClean="0"/>
              <a:t>“Веселка”</a:t>
            </a:r>
            <a:r>
              <a:rPr lang="uk-UA" sz="2400" dirty="0" smtClean="0"/>
              <a:t> </a:t>
            </a:r>
            <a:r>
              <a:rPr lang="uk-UA" sz="2400" dirty="0" err="1" smtClean="0"/>
              <a:t>ДОР”</a:t>
            </a:r>
            <a:r>
              <a:rPr lang="uk-UA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Положення про реабілітаційне відділення </a:t>
            </a:r>
          </a:p>
          <a:p>
            <a:r>
              <a:rPr lang="uk-UA" sz="2400" dirty="0" smtClean="0"/>
              <a:t>  КЗО “ДНРЦ </a:t>
            </a:r>
            <a:r>
              <a:rPr lang="uk-UA" sz="2400" dirty="0" err="1" smtClean="0"/>
              <a:t>“Веселка”</a:t>
            </a:r>
            <a:r>
              <a:rPr lang="uk-UA" sz="2400" dirty="0" smtClean="0"/>
              <a:t> </a:t>
            </a:r>
            <a:r>
              <a:rPr lang="uk-UA" sz="2400" dirty="0" err="1" smtClean="0"/>
              <a:t>ДОР”</a:t>
            </a:r>
            <a:r>
              <a:rPr lang="uk-UA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Положення про ПМПК,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інші нормативно-правові акти.</a:t>
            </a:r>
            <a:endParaRPr lang="ru-RU" sz="24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380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Мета </a:t>
            </a:r>
          </a:p>
          <a:p>
            <a:pPr algn="ctr"/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психолого-медико-педагогічного</a:t>
            </a:r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консиліуму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293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3200" dirty="0" smtClean="0"/>
              <a:t>Забезпечити </a:t>
            </a:r>
            <a:r>
              <a:rPr lang="uk-UA" sz="3200" dirty="0" err="1" smtClean="0"/>
              <a:t>діагностико-корекційний</a:t>
            </a:r>
            <a:r>
              <a:rPr lang="uk-UA" sz="3200" dirty="0" smtClean="0"/>
              <a:t> </a:t>
            </a:r>
            <a:r>
              <a:rPr lang="uk-UA" sz="3200" dirty="0" err="1" smtClean="0"/>
              <a:t>психолого-медико-педагогічний</a:t>
            </a:r>
            <a:r>
              <a:rPr lang="uk-UA" sz="3200" dirty="0" smtClean="0"/>
              <a:t> супровід дитини з відхиленнями у розвитку відповідно з її віковими та індивідуальними особливостями.</a:t>
            </a:r>
            <a:endParaRPr lang="ru-RU" sz="32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836712"/>
            <a:ext cx="3703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Завдання ПМПК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/>
              <a:t> Виявлення та рання (з перших днів перебування дитини в освітньому закладі) діагностика відхилень;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 Профілактика фізичних, інтелектуальних і емоційно-особистісних перевантажень, зривів;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 Виявлення резервних можливостей розвитку;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 Вироблення оптимальних комплексних шляхів та засобів </a:t>
            </a:r>
            <a:r>
              <a:rPr lang="uk-UA" sz="2400" dirty="0" err="1" smtClean="0"/>
              <a:t>корекційно-розвиткової</a:t>
            </a:r>
            <a:r>
              <a:rPr lang="uk-UA" sz="2400" dirty="0" smtClean="0"/>
              <a:t>, реабілітаційної роботи для педагогів та батьків;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 Консультації для педагогічного колективу та батьків з метою повідомлення інформації, необхідної для роботи з дітьми.</a:t>
            </a:r>
            <a:endParaRPr lang="ru-RU" sz="24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5024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Основні  функції  ПМПК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95021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i="1" dirty="0" smtClean="0">
                <a:solidFill>
                  <a:srgbClr val="990033"/>
                </a:solidFill>
              </a:rPr>
              <a:t> Діагностична</a:t>
            </a:r>
            <a:r>
              <a:rPr lang="uk-UA" sz="2400" dirty="0" smtClean="0"/>
              <a:t> – вивчення соціальної ситуації розвитку дитини, визначення домінанти у розвитку потенційних можливостей та здібностей, розпізнання характеру відхилень у її поведінці, діяльності та спілкуванні, а також стану 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i="1" dirty="0" smtClean="0">
                <a:solidFill>
                  <a:srgbClr val="990033"/>
                </a:solidFill>
              </a:rPr>
              <a:t>Виховна</a:t>
            </a:r>
            <a:r>
              <a:rPr lang="uk-UA" sz="2400" dirty="0" smtClean="0"/>
              <a:t> – розробка навчально-виховних заходів, які рекомендуються педагогам, батькам.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i="1" dirty="0" smtClean="0">
                <a:solidFill>
                  <a:srgbClr val="990033"/>
                </a:solidFill>
              </a:rPr>
              <a:t>Реабілітаційна</a:t>
            </a:r>
            <a:r>
              <a:rPr lang="uk-UA" sz="2400" dirty="0" smtClean="0"/>
              <a:t> – захист інтересів дитини, яка потрапила у несприятливі сімейні чи навчально-виховні умови. Сенс сімейної реабілітації полягає у підвищенні статусу дитини як члена родини, а в останній час і просто у підвищенні зацікавленості батьків життям їхньої дитини.</a:t>
            </a:r>
            <a:endParaRPr lang="ru-RU" sz="24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447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Основні  принципи  ПМПК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95021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u="sng" dirty="0" smtClean="0">
                <a:solidFill>
                  <a:srgbClr val="7030A0"/>
                </a:solidFill>
              </a:rPr>
              <a:t>Комплексність</a:t>
            </a:r>
            <a:r>
              <a:rPr lang="uk-UA" sz="2400" dirty="0" smtClean="0"/>
              <a:t> вивчення. Передбачає тісну взаємодію різних спеціалістів (вихователя, дефектолога, логопеда, практичного психолога, соціального педагога, медичного працівника)  у ході вивчення особистості дитини. Вивчення, яке проводить кожен спеціаліст, дозволяє отримати оцінки фізичного та психологічного стану дитини.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u="sng" dirty="0" smtClean="0">
                <a:solidFill>
                  <a:srgbClr val="7030A0"/>
                </a:solidFill>
              </a:rPr>
              <a:t>Динамічність</a:t>
            </a:r>
            <a:r>
              <a:rPr lang="uk-UA" sz="2400" dirty="0" smtClean="0"/>
              <a:t>. Під час вивчення різними спеціалістами розширюються можливості співвідношення отриманих результатів з віковими критеріями.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u="sng" dirty="0" smtClean="0">
                <a:solidFill>
                  <a:srgbClr val="7030A0"/>
                </a:solidFill>
              </a:rPr>
              <a:t>Єдність</a:t>
            </a:r>
            <a:r>
              <a:rPr lang="uk-UA" sz="2400" dirty="0" smtClean="0"/>
              <a:t> наукових та інтуїтивних знань.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sz="2400" b="1" u="sng" dirty="0" smtClean="0">
                <a:solidFill>
                  <a:srgbClr val="7030A0"/>
                </a:solidFill>
              </a:rPr>
              <a:t>Дотримання інтересів дитини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692696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ПМПК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2132856"/>
            <a:ext cx="3816424" cy="1152128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932040" y="2132856"/>
            <a:ext cx="3816424" cy="1224136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2348880"/>
            <a:ext cx="174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Планові</a:t>
            </a:r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420888"/>
            <a:ext cx="261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Позапланові</a:t>
            </a:r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endCxn id="3" idx="7"/>
          </p:cNvCxnSpPr>
          <p:nvPr/>
        </p:nvCxnSpPr>
        <p:spPr>
          <a:xfrm flipH="1">
            <a:off x="3941089" y="1484784"/>
            <a:ext cx="630912" cy="81679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" idx="1"/>
          </p:cNvCxnSpPr>
          <p:nvPr/>
        </p:nvCxnSpPr>
        <p:spPr>
          <a:xfrm>
            <a:off x="4860032" y="1484784"/>
            <a:ext cx="630911" cy="82734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37890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Відповідно до діагностичного мінімуму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364502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dirty="0" smtClean="0"/>
              <a:t>Проводяться на вимогу батьків, педагогів або </a:t>
            </a:r>
            <a:r>
              <a:rPr lang="uk-UA" sz="2100" smtClean="0"/>
              <a:t>інших працівників</a:t>
            </a:r>
            <a:r>
              <a:rPr lang="uk-UA" sz="2100" dirty="0" smtClean="0"/>
              <a:t>, що працюють з дитиною в разі необхідності (виникнення) несподіваних проблем у навчанні, вихованні або в процесі </a:t>
            </a:r>
            <a:r>
              <a:rPr lang="uk-UA" sz="2100" dirty="0" err="1" smtClean="0"/>
              <a:t>корекційної</a:t>
            </a:r>
            <a:r>
              <a:rPr lang="uk-UA" sz="2100" dirty="0" smtClean="0"/>
              <a:t> роботи, раптових афективних реакцій.</a:t>
            </a:r>
            <a:endParaRPr lang="ru-RU" sz="2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692696"/>
            <a:ext cx="187220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94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Склад учасників  ПМПК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628800"/>
            <a:ext cx="388843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1880" y="16288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Учасники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36912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2708920"/>
            <a:ext cx="176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Тимчасові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636912"/>
            <a:ext cx="28083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28184" y="2780928"/>
            <a:ext cx="153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Постійні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>
          <a:xfrm>
            <a:off x="6660232" y="198884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2060848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1988840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95736" y="206084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3645024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uk-UA" sz="2200" dirty="0" smtClean="0"/>
              <a:t>Заступник директора з </a:t>
            </a:r>
            <a:r>
              <a:rPr lang="uk-UA" sz="2200" dirty="0" err="1" smtClean="0"/>
              <a:t>навчально-корекційної</a:t>
            </a:r>
            <a:r>
              <a:rPr lang="uk-UA" sz="2200" dirty="0" smtClean="0"/>
              <a:t> роботи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200" dirty="0" smtClean="0"/>
              <a:t>Інструктор консиліуму – практичний психолог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200" dirty="0" smtClean="0"/>
              <a:t>Вчитель-логопед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200" dirty="0" smtClean="0"/>
              <a:t>Соціальний педагог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200" dirty="0" smtClean="0"/>
              <a:t>Медичний працівник</a:t>
            </a:r>
            <a:endParaRPr lang="ru-R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7170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uk-UA" sz="2400" dirty="0" smtClean="0"/>
              <a:t>Батьки або особи, які їх замінюють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dirty="0" smtClean="0"/>
              <a:t>Референтна особа</a:t>
            </a:r>
            <a:endParaRPr lang="ru-RU" sz="24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405</TotalTime>
  <Words>719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2014-12-04T09:37:09Z</dcterms:modified>
</cp:coreProperties>
</file>